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9" r:id="rId9"/>
    <p:sldId id="270" r:id="rId10"/>
    <p:sldId id="271" r:id="rId11"/>
    <p:sldId id="260" r:id="rId12"/>
    <p:sldId id="261" r:id="rId13"/>
    <p:sldId id="272" r:id="rId14"/>
    <p:sldId id="273" r:id="rId15"/>
    <p:sldId id="262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3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0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7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0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1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3A44-4111-458B-96EF-F9AEF517A37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63B67-B80A-4D7E-8F66-73B1BF7C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371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cs typeface="Times New Roman" panose="02020603050405020304" pitchFamily="18" charset="0"/>
              </a:rPr>
              <a:t>Mesh Refinement: Aiding Research in Synthetic Jet Actuation</a:t>
            </a:r>
            <a:endParaRPr lang="en-US" sz="4800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9343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By:</a:t>
            </a:r>
          </a:p>
          <a:p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Brian Cowley</a:t>
            </a:r>
          </a:p>
          <a:p>
            <a:endParaRPr lang="en-US" sz="4400" dirty="0">
              <a:latin typeface="+mj-lt"/>
              <a:cs typeface="Times New Roman" panose="02020603050405020304" pitchFamily="18" charset="0"/>
            </a:endParaRPr>
          </a:p>
          <a:p>
            <a:endParaRPr lang="en-US" sz="4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3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an add on (new sub-routines) to the existing code</a:t>
            </a:r>
          </a:p>
          <a:p>
            <a:pPr lvl="1"/>
            <a:r>
              <a:rPr lang="en-US" dirty="0" smtClean="0"/>
              <a:t>eliminate, or reduce the residuals within models</a:t>
            </a:r>
          </a:p>
          <a:p>
            <a:pPr lvl="1"/>
            <a:r>
              <a:rPr lang="en-US" dirty="0" smtClean="0"/>
              <a:t>Allows them to be scaled as desired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8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/>
              <a:t>Project – Code Development Part 1: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subroutine searches for the highest residual value</a:t>
            </a:r>
          </a:p>
          <a:p>
            <a:r>
              <a:rPr lang="en-US" dirty="0" smtClean="0"/>
              <a:t>Draws a box around the region to user specified dimensions</a:t>
            </a:r>
          </a:p>
          <a:p>
            <a:r>
              <a:rPr lang="en-US" dirty="0" smtClean="0"/>
              <a:t>Activates after user specified time steps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0787" y="1825626"/>
            <a:ext cx="4924425" cy="43513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8823" y="5374257"/>
            <a:ext cx="2380891" cy="5520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 – Code Development Part </a:t>
            </a:r>
            <a:r>
              <a:rPr lang="en-US" dirty="0" smtClean="0"/>
              <a:t>2: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Subroutine two increases mesh density within the region</a:t>
            </a:r>
          </a:p>
          <a:p>
            <a:r>
              <a:rPr lang="en-US" dirty="0" smtClean="0"/>
              <a:t>Leads to high precision calculation within region</a:t>
            </a:r>
          </a:p>
          <a:p>
            <a:r>
              <a:rPr lang="en-US" dirty="0" smtClean="0"/>
              <a:t>Eliminates residual between time steps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07237" y="1958194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08852" y="1958194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710467" y="1958194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7237" y="251603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008852" y="251603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10467" y="251603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07237" y="3091129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08852" y="3091129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10467" y="3091129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94684" y="3863272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007414" y="3863272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98656" y="3863272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401049" y="3863271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553035" y="3863271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94684" y="4412486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01049" y="4421113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07414" y="4421113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553035" y="4421113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8656" y="4412485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94684" y="499620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007414" y="499620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098656" y="499620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401049" y="4996205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553035" y="4996205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94684" y="5562670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401049" y="5571297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007414" y="5571297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553035" y="5571297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098656" y="5562669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794684" y="6129132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007414" y="6129132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098656" y="6129132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401049" y="6129131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553035" y="6129131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817024" y="2405255"/>
            <a:ext cx="124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Mesh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86063" y="4888699"/>
            <a:ext cx="124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Refined Mesh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88905" y="4657867"/>
            <a:ext cx="5297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Note:</a:t>
            </a:r>
          </a:p>
          <a:p>
            <a:r>
              <a:rPr lang="en-US" b="1" dirty="0" smtClean="0"/>
              <a:t>Blue Nodes: </a:t>
            </a:r>
            <a:r>
              <a:rPr lang="en-US" dirty="0" smtClean="0"/>
              <a:t>Original, contain original values</a:t>
            </a:r>
          </a:p>
          <a:p>
            <a:r>
              <a:rPr lang="en-US" b="1" dirty="0" smtClean="0"/>
              <a:t>Black Nodes: </a:t>
            </a:r>
            <a:r>
              <a:rPr lang="en-US" dirty="0" smtClean="0"/>
              <a:t>Re-Meshed nodes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Edge nodes are weighted average of adjacent values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Interior initially calculated by solver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1353800" y="3243532"/>
            <a:ext cx="0" cy="10510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1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 – Code Development Part </a:t>
            </a:r>
            <a:r>
              <a:rPr lang="en-US" dirty="0" smtClean="0"/>
              <a:t>3: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subroutines run values through the DNS solver</a:t>
            </a:r>
          </a:p>
          <a:p>
            <a:pPr lvl="1"/>
            <a:r>
              <a:rPr lang="en-US" dirty="0" smtClean="0"/>
              <a:t>Each routine is defined for the new mesh size</a:t>
            </a:r>
          </a:p>
          <a:p>
            <a:pPr lvl="1"/>
            <a:r>
              <a:rPr lang="en-US" dirty="0" smtClean="0"/>
              <a:t>The solver calculates to a user defined tolerance within this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7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 – Code Development Part </a:t>
            </a:r>
            <a:r>
              <a:rPr lang="en-US" dirty="0" smtClean="0"/>
              <a:t>4: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Last subroutine places processed data into main program</a:t>
            </a:r>
          </a:p>
          <a:p>
            <a:pPr lvl="1"/>
            <a:r>
              <a:rPr lang="en-US" dirty="0" smtClean="0"/>
              <a:t>Does this with respect to original position</a:t>
            </a:r>
          </a:p>
          <a:p>
            <a:r>
              <a:rPr lang="en-US" dirty="0" smtClean="0"/>
              <a:t>Program then continues to compute the result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863695" y="182562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76425" y="182562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167667" y="182562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70060" y="1825625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22046" y="1825625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63695" y="2374840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70060" y="2383467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76425" y="2383467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622046" y="2383467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167667" y="2374839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63695" y="2958560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76425" y="2958560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167667" y="2958560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70060" y="2958559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622046" y="2958559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63695" y="3525024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470060" y="3533651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76425" y="3533651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622046" y="3533651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167667" y="3525023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63695" y="409148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076425" y="409148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167667" y="409148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70060" y="4091485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622046" y="4091485"/>
            <a:ext cx="439948" cy="4313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25473" y="2887320"/>
            <a:ext cx="157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 of Refined mesh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374810" y="496018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76425" y="496018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778040" y="4960186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374810" y="5518028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076425" y="5518028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778040" y="5518028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74810" y="6093121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076425" y="6093121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78040" y="6093121"/>
            <a:ext cx="439948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478438" y="5407247"/>
            <a:ext cx="164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 within Main Program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1465944" y="4166558"/>
            <a:ext cx="0" cy="10510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52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ongoing project:</a:t>
            </a:r>
          </a:p>
          <a:p>
            <a:pPr lvl="1"/>
            <a:r>
              <a:rPr lang="en-US" dirty="0" smtClean="0"/>
              <a:t>Each subroutine within the new code has been added</a:t>
            </a:r>
          </a:p>
          <a:p>
            <a:pPr lvl="1"/>
            <a:r>
              <a:rPr lang="en-US" dirty="0" smtClean="0"/>
              <a:t>Debugging is current stage of development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9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debugging the code</a:t>
            </a:r>
          </a:p>
          <a:p>
            <a:r>
              <a:rPr lang="en-US" dirty="0" smtClean="0"/>
              <a:t>Run trial runs with the new code VS. original </a:t>
            </a:r>
          </a:p>
          <a:p>
            <a:pPr lvl="1"/>
            <a:r>
              <a:rPr lang="en-US" dirty="0" smtClean="0"/>
              <a:t>Done to validate code</a:t>
            </a:r>
          </a:p>
          <a:p>
            <a:r>
              <a:rPr lang="en-US" dirty="0" smtClean="0"/>
              <a:t>Use the new version of the code to test hypotheses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3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the time required to compute the needed data</a:t>
            </a:r>
          </a:p>
          <a:p>
            <a:r>
              <a:rPr lang="en-US" dirty="0" smtClean="0"/>
              <a:t>Enable the ability to acquire higher quality data within a timely manor</a:t>
            </a:r>
          </a:p>
          <a:p>
            <a:pPr lvl="1"/>
            <a:r>
              <a:rPr lang="en-US" dirty="0" smtClean="0"/>
              <a:t>Both goals to be met on student’s personal computers</a:t>
            </a:r>
          </a:p>
        </p:txBody>
      </p:sp>
    </p:spTree>
    <p:extLst>
      <p:ext uri="{BB962C8B-B14F-4D97-AF65-F5344CB8AC3E}">
        <p14:creationId xmlns:p14="http://schemas.microsoft.com/office/powerpoint/2010/main" val="2390376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579" y="101846"/>
            <a:ext cx="393884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Questions?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Definition and Implementation: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430252"/>
          </a:xfrm>
        </p:spPr>
        <p:txBody>
          <a:bodyPr>
            <a:normAutofit/>
          </a:bodyPr>
          <a:lstStyle/>
          <a:p>
            <a:r>
              <a:rPr lang="en-US" dirty="0" smtClean="0"/>
              <a:t>Synthetic Jet flow actuation is a method for controlling airflow over airplane wings </a:t>
            </a:r>
          </a:p>
          <a:p>
            <a:r>
              <a:rPr lang="en-US" dirty="0" smtClean="0"/>
              <a:t>Implementation:</a:t>
            </a:r>
          </a:p>
          <a:p>
            <a:pPr lvl="1"/>
            <a:r>
              <a:rPr lang="en-US" dirty="0" smtClean="0"/>
              <a:t>Electrodes over leading edge </a:t>
            </a:r>
          </a:p>
          <a:p>
            <a:pPr lvl="1"/>
            <a:r>
              <a:rPr lang="en-US" dirty="0" smtClean="0"/>
              <a:t>High frequency pulse from boot-like actuators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1253" y="3926623"/>
            <a:ext cx="455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Boot Actuator:</a:t>
            </a:r>
            <a:endParaRPr lang="en-US" dirty="0"/>
          </a:p>
        </p:txBody>
      </p:sp>
      <p:pic>
        <p:nvPicPr>
          <p:cNvPr id="2052" name="Picture 4" descr="http://www.pilotfriend.com/safe/safety/images2/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86" y="4295955"/>
            <a:ext cx="4223003" cy="24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lanehelp.net/images/510_521RM_right_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7" y="4295955"/>
            <a:ext cx="3997277" cy="23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30613" y="3891437"/>
            <a:ext cx="455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Structure: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1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Benefits and 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97" y="1690688"/>
            <a:ext cx="5991727" cy="470148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Benefits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Reduced </a:t>
            </a:r>
            <a:r>
              <a:rPr lang="en-US" dirty="0" smtClean="0"/>
              <a:t>boundary layer thickness (Translates to reduction in drag)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Delays the onset of boundary layer separation at high angles of attack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Helps flow re-attach after post stalled conditions 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Results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Airplanes would require less fuel to fly the same distance 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An increased flight envelope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5126" y="1991250"/>
            <a:ext cx="5068776" cy="1838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126" y="4408100"/>
            <a:ext cx="5068776" cy="1984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9154" y="1621918"/>
            <a:ext cx="455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flow at moderate angle of attack: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94139" y="4001294"/>
            <a:ext cx="506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low with synthetic jet at moderate angle of attack: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024" y="61509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https://www.youtube.com/watch?v=IytDva1y09E&amp;feature=youtu.be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396266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0032" cy="1325563"/>
          </a:xfrm>
        </p:spPr>
        <p:txBody>
          <a:bodyPr/>
          <a:lstStyle/>
          <a:p>
            <a:r>
              <a:rPr lang="en-US" dirty="0" smtClean="0"/>
              <a:t>Current Research at Embry-Riddle – Overview: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Objective: test current hypotheses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1:	Generating an optimized Synthetic Jet Flow will result in a re-attached</a:t>
            </a:r>
          </a:p>
          <a:p>
            <a:pPr marL="457200" lvl="1" indent="0">
              <a:buNone/>
            </a:pPr>
            <a:r>
              <a:rPr lang="en-US" dirty="0" smtClean="0"/>
              <a:t>	boundary layer in posed stalled conditions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2:	Synthetic Jet flow will reduce boundary layer height in attached flow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conditions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3:	There exists a parameter space (set of flight conditions) that will optimize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the results of synthetic jet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7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at Embry-Riddle – Methods: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Currently use CFD to model synthetic jet flow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house made software </a:t>
            </a:r>
            <a:r>
              <a:rPr lang="en-US" dirty="0" smtClean="0"/>
              <a:t>written in FORTRAN95</a:t>
            </a:r>
          </a:p>
          <a:p>
            <a:pPr lvl="1"/>
            <a:r>
              <a:rPr lang="en-US" dirty="0" smtClean="0"/>
              <a:t>Uses a Direct </a:t>
            </a:r>
            <a:r>
              <a:rPr lang="en-US" dirty="0" err="1" smtClean="0"/>
              <a:t>Navier</a:t>
            </a:r>
            <a:r>
              <a:rPr lang="en-US" dirty="0" smtClean="0"/>
              <a:t>-Stokes solver with a forward time, central space solving scheme</a:t>
            </a:r>
          </a:p>
          <a:p>
            <a:pPr lvl="1"/>
            <a:r>
              <a:rPr lang="en-US" dirty="0" smtClean="0"/>
              <a:t>Geometry is fixed to a NACCA 0012</a:t>
            </a:r>
          </a:p>
          <a:p>
            <a:pPr lvl="1"/>
            <a:endParaRPr lang="en-US" dirty="0"/>
          </a:p>
          <a:p>
            <a:r>
              <a:rPr lang="en-US" dirty="0" smtClean="0"/>
              <a:t>Current software allows the user to:</a:t>
            </a:r>
          </a:p>
          <a:p>
            <a:pPr lvl="1"/>
            <a:r>
              <a:rPr lang="en-US" dirty="0" smtClean="0"/>
              <a:t>Specify mesh size and spacing</a:t>
            </a:r>
          </a:p>
          <a:p>
            <a:pPr lvl="1"/>
            <a:r>
              <a:rPr lang="en-US" dirty="0" smtClean="0"/>
              <a:t>Reynolds Number</a:t>
            </a:r>
          </a:p>
          <a:p>
            <a:pPr lvl="1"/>
            <a:r>
              <a:rPr lang="en-US" dirty="0" smtClean="0"/>
              <a:t>Angle of attack</a:t>
            </a:r>
          </a:p>
          <a:p>
            <a:pPr lvl="1"/>
            <a:r>
              <a:rPr lang="en-US" dirty="0" smtClean="0"/>
              <a:t>Boundary conditions</a:t>
            </a:r>
          </a:p>
          <a:p>
            <a:pPr lvl="1"/>
            <a:r>
              <a:rPr lang="en-US" dirty="0" smtClean="0"/>
              <a:t>Synthetic jet strength and location</a:t>
            </a:r>
          </a:p>
        </p:txBody>
      </p:sp>
    </p:spTree>
    <p:extLst>
      <p:ext uri="{BB962C8B-B14F-4D97-AF65-F5344CB8AC3E}">
        <p14:creationId xmlns:p14="http://schemas.microsoft.com/office/powerpoint/2010/main" val="190494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 smtClean="0"/>
              <a:t>Limitations – The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that are needed to effectively test the hypotheses need to be scaled up </a:t>
            </a:r>
            <a:r>
              <a:rPr lang="en-US" dirty="0" smtClean="0"/>
              <a:t>compared to previous models</a:t>
            </a:r>
            <a:endParaRPr lang="en-US" dirty="0" smtClean="0"/>
          </a:p>
          <a:p>
            <a:pPr lvl="1"/>
            <a:r>
              <a:rPr lang="en-US" dirty="0" smtClean="0"/>
              <a:t>In terms of both Reynolds number and mesh size</a:t>
            </a:r>
          </a:p>
          <a:p>
            <a:pPr lvl="1"/>
            <a:r>
              <a:rPr lang="en-US" dirty="0" smtClean="0"/>
              <a:t>Allow more detail to be shown in boundary layer-jet interaction</a:t>
            </a:r>
          </a:p>
          <a:p>
            <a:pPr lvl="1"/>
            <a:r>
              <a:rPr lang="en-US" dirty="0" smtClean="0"/>
              <a:t>Allow the study of larger wings (Such as a </a:t>
            </a:r>
            <a:r>
              <a:rPr lang="en-US" dirty="0"/>
              <a:t>B</a:t>
            </a:r>
            <a:r>
              <a:rPr lang="en-US" dirty="0" smtClean="0"/>
              <a:t>oeing 747)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problem: current software cannot effectively scale current models to test larger wings or more detailed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Result of time it takes to run on large meshes or at high Reynolds numbers</a:t>
            </a:r>
          </a:p>
          <a:p>
            <a:pPr lvl="1"/>
            <a:r>
              <a:rPr lang="en-US" dirty="0" smtClean="0"/>
              <a:t>Result of computational complexity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94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Limitations – </a:t>
            </a:r>
            <a:r>
              <a:rPr lang="en-US" dirty="0" smtClean="0"/>
              <a:t>Complexity: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A mesh the research group considers large is 800 X 1600</a:t>
            </a:r>
          </a:p>
          <a:p>
            <a:pPr lvl="2"/>
            <a:r>
              <a:rPr lang="en-US" dirty="0" smtClean="0"/>
              <a:t>Number of nodes  = 1.28 million</a:t>
            </a:r>
          </a:p>
          <a:p>
            <a:pPr lvl="2"/>
            <a:r>
              <a:rPr lang="en-US" dirty="0" smtClean="0"/>
              <a:t>Number of time steps = 1.2 million</a:t>
            </a:r>
          </a:p>
          <a:p>
            <a:pPr lvl="2"/>
            <a:r>
              <a:rPr lang="en-US" dirty="0" smtClean="0"/>
              <a:t>Average iterations to converge per time step = 4</a:t>
            </a:r>
          </a:p>
          <a:p>
            <a:pPr lvl="2"/>
            <a:r>
              <a:rPr lang="en-US" dirty="0" smtClean="0"/>
              <a:t>Calculations = 6.14 X 10</a:t>
            </a:r>
            <a:r>
              <a:rPr lang="en-US" baseline="30000" dirty="0" smtClean="0"/>
              <a:t>12</a:t>
            </a:r>
          </a:p>
          <a:p>
            <a:pPr lvl="2"/>
            <a:r>
              <a:rPr lang="en-US" dirty="0" smtClean="0"/>
              <a:t>Computation time = 1.5 days</a:t>
            </a:r>
          </a:p>
          <a:p>
            <a:pPr lvl="1"/>
            <a:r>
              <a:rPr lang="en-US" dirty="0" smtClean="0"/>
              <a:t>The example mesh of realistic quality is 4.5 million nodes </a:t>
            </a:r>
          </a:p>
          <a:p>
            <a:pPr marL="914400" lvl="2" indent="0">
              <a:buNone/>
            </a:pPr>
            <a:endParaRPr lang="en-US" baseline="30000" dirty="0" smtClean="0"/>
          </a:p>
          <a:p>
            <a:pPr lvl="2"/>
            <a:endParaRPr lang="en-US" baseline="30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763126" cy="4351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5427" y="1388825"/>
            <a:ext cx="485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Mesh: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7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Limitations – </a:t>
            </a:r>
            <a:r>
              <a:rPr lang="en-US" dirty="0" smtClean="0"/>
              <a:t>Complexity: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Clearly moving up the complexity of the problem leads to unrealistic time to collect data – So what do we do?</a:t>
            </a:r>
          </a:p>
          <a:p>
            <a:endParaRPr lang="en-US" dirty="0"/>
          </a:p>
          <a:p>
            <a:r>
              <a:rPr lang="en-US" dirty="0" smtClean="0"/>
              <a:t>We define a quantity known as the “Residual”</a:t>
            </a:r>
          </a:p>
          <a:p>
            <a:pPr lvl="1"/>
            <a:r>
              <a:rPr lang="en-US" dirty="0" smtClean="0"/>
              <a:t>LHS – RHS = 0</a:t>
            </a:r>
          </a:p>
          <a:p>
            <a:pPr lvl="1"/>
            <a:r>
              <a:rPr lang="en-US" dirty="0" smtClean="0"/>
              <a:t>Result gives us the error within the calculation at that point between each time step</a:t>
            </a:r>
          </a:p>
          <a:p>
            <a:endParaRPr lang="en-US" dirty="0"/>
          </a:p>
          <a:p>
            <a:r>
              <a:rPr lang="en-US" dirty="0" smtClean="0"/>
              <a:t>We are held back from using a courser mesh for a problem because of the errors that are associated with it </a:t>
            </a:r>
          </a:p>
          <a:p>
            <a:pPr lvl="1"/>
            <a:r>
              <a:rPr lang="en-US" dirty="0" smtClean="0"/>
              <a:t>Lead to inaccurate or flat out wrong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3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Project – Beginning Investigation: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wanted to simply plot the residuals to see where they were</a:t>
            </a:r>
          </a:p>
          <a:p>
            <a:r>
              <a:rPr lang="en-US" dirty="0" smtClean="0"/>
              <a:t>Residuals migrate to the right </a:t>
            </a:r>
          </a:p>
          <a:p>
            <a:r>
              <a:rPr lang="en-US" dirty="0" smtClean="0"/>
              <a:t>Appear directly above the leading edge of airfoil</a:t>
            </a:r>
          </a:p>
          <a:p>
            <a:endParaRPr lang="en-US" dirty="0"/>
          </a:p>
          <a:p>
            <a:r>
              <a:rPr lang="en-US" b="1" dirty="0" smtClean="0"/>
              <a:t>Beginning question: </a:t>
            </a:r>
            <a:r>
              <a:rPr lang="en-US" dirty="0" smtClean="0"/>
              <a:t>What if they could be contained?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825625"/>
            <a:ext cx="5947687" cy="4351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39261" y="1446062"/>
            <a:ext cx="4504426" cy="37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 Field for 200 X 400 model: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</TotalTime>
  <Words>783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Mesh Refinement: Aiding Research in Synthetic Jet Actuation</vt:lpstr>
      <vt:lpstr>Background – Definition and Implementation:</vt:lpstr>
      <vt:lpstr>Background – Benefits and Results:</vt:lpstr>
      <vt:lpstr>Current Research at Embry-Riddle – Overview:</vt:lpstr>
      <vt:lpstr>Current Research at Embry-Riddle – Methods:</vt:lpstr>
      <vt:lpstr>Research Limitations – The Problem:</vt:lpstr>
      <vt:lpstr>Research Limitations – Complexity:</vt:lpstr>
      <vt:lpstr>Research Limitations – Complexity:</vt:lpstr>
      <vt:lpstr>Current Project – Beginning Investigation:</vt:lpstr>
      <vt:lpstr>Solution</vt:lpstr>
      <vt:lpstr>Current Project – Code Development Part 1:</vt:lpstr>
      <vt:lpstr>Current Project – Code Development Part 2:</vt:lpstr>
      <vt:lpstr>Current Project – Code Development Part 3:</vt:lpstr>
      <vt:lpstr>Current Project – Code Development Part 4:</vt:lpstr>
      <vt:lpstr>Progress:</vt:lpstr>
      <vt:lpstr>Next Steps:</vt:lpstr>
      <vt:lpstr>Project Goals: </vt:lpstr>
      <vt:lpstr>Questions?</vt:lpstr>
    </vt:vector>
  </TitlesOfParts>
  <Company>ERAU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Mesh Refinement: Aiding Research in Synthetic Jet Actuation</dc:title>
  <dc:creator>Cowley, Brian</dc:creator>
  <cp:lastModifiedBy>Brian Cowley</cp:lastModifiedBy>
  <cp:revision>29</cp:revision>
  <dcterms:created xsi:type="dcterms:W3CDTF">2016-04-04T21:00:59Z</dcterms:created>
  <dcterms:modified xsi:type="dcterms:W3CDTF">2016-04-05T06:10:42Z</dcterms:modified>
</cp:coreProperties>
</file>